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2" r:id="rId3"/>
    <p:sldId id="260" r:id="rId4"/>
    <p:sldId id="258" r:id="rId5"/>
    <p:sldId id="300" r:id="rId6"/>
    <p:sldId id="268" r:id="rId7"/>
    <p:sldId id="269" r:id="rId8"/>
    <p:sldId id="294" r:id="rId9"/>
    <p:sldId id="275" r:id="rId10"/>
    <p:sldId id="276" r:id="rId11"/>
    <p:sldId id="277" r:id="rId12"/>
    <p:sldId id="278" r:id="rId13"/>
    <p:sldId id="279" r:id="rId14"/>
    <p:sldId id="280" r:id="rId15"/>
    <p:sldId id="263"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36"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1237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FC42BE-AB7F-408A-8AFA-1984411A1FF8}" type="datetimeFigureOut">
              <a:rPr lang="en-US" smtClean="0"/>
              <a:t>2/16/2017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9EEEFB-9D30-46B3-B3C7-B5E03E6D1137}" type="slidenum">
              <a:rPr lang="en-US" smtClean="0"/>
              <a:t>‹#›</a:t>
            </a:fld>
            <a:endParaRPr lang="en-US"/>
          </a:p>
        </p:txBody>
      </p:sp>
    </p:spTree>
    <p:extLst>
      <p:ext uri="{BB962C8B-B14F-4D97-AF65-F5344CB8AC3E}">
        <p14:creationId xmlns:p14="http://schemas.microsoft.com/office/powerpoint/2010/main" val="16115428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760136-0567-4570-A6AD-D4FB8E6850FD}" type="datetimeFigureOut">
              <a:rPr lang="en-US" smtClean="0"/>
              <a:t>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1B207-6F53-4AC8-BE8D-DED9997C131F}" type="slidenum">
              <a:rPr lang="en-US" smtClean="0"/>
              <a:t>‹#›</a:t>
            </a:fld>
            <a:endParaRPr lang="en-US"/>
          </a:p>
        </p:txBody>
      </p:sp>
    </p:spTree>
    <p:extLst>
      <p:ext uri="{BB962C8B-B14F-4D97-AF65-F5344CB8AC3E}">
        <p14:creationId xmlns:p14="http://schemas.microsoft.com/office/powerpoint/2010/main" val="35822777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6533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3FC945-4038-42EF-B144-AD9B2EECC3C0}"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746958" y="6416675"/>
            <a:ext cx="304800" cy="365125"/>
          </a:xfrm>
        </p:spPr>
        <p:txBody>
          <a:bodyPr/>
          <a:lstStyle>
            <a:lvl1pPr>
              <a:defRPr sz="1400">
                <a:solidFill>
                  <a:schemeClr val="bg1"/>
                </a:solidFill>
              </a:defRPr>
            </a:lvl1pPr>
          </a:lstStyle>
          <a:p>
            <a:fld id="{B35ADAF4-4585-439F-BD75-586B6B5E8A92}" type="slidenum">
              <a:rPr lang="en-US" smtClean="0"/>
              <a:t>‹#›</a:t>
            </a:fld>
            <a:endParaRPr lang="en-US"/>
          </a:p>
        </p:txBody>
      </p:sp>
    </p:spTree>
    <p:extLst>
      <p:ext uri="{BB962C8B-B14F-4D97-AF65-F5344CB8AC3E}">
        <p14:creationId xmlns:p14="http://schemas.microsoft.com/office/powerpoint/2010/main" val="310619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5CD41-0FC9-443E-9798-8D8A49B07C13}"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145384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E04FAE-3A6A-49F8-AC7C-1DC9F8893F2F}"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2061153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91504-8041-416A-B88B-7BC3F289255B}"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40626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327DB-AED3-40CD-868E-AEBBF7FDCCFD}" type="datetime1">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12315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BF4D7-ECC0-4F19-963C-DEBF9C679AB9}"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221821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646F9-884E-4E33-ABAA-05C85B531D84}"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236936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9D0120-6074-4A4B-9954-B13F62177B68}"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1894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A32E7-EDFA-4D75-955E-73BE3724E0CF}" type="datetime1">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314480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3FBF4-B546-451F-8099-026022AA0DAF}" type="datetime1">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242611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1694C-C91A-4930-B037-9E4769A1CBB1}" type="datetime1">
              <a:rPr lang="en-US" smtClean="0"/>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130694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499AA-92F1-489E-9562-FF81D7500FA4}"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DAF4-4585-439F-BD75-586B6B5E8A92}" type="slidenum">
              <a:rPr lang="en-US" smtClean="0"/>
              <a:t>‹#›</a:t>
            </a:fld>
            <a:endParaRPr lang="en-US"/>
          </a:p>
        </p:txBody>
      </p:sp>
    </p:spTree>
    <p:extLst>
      <p:ext uri="{BB962C8B-B14F-4D97-AF65-F5344CB8AC3E}">
        <p14:creationId xmlns:p14="http://schemas.microsoft.com/office/powerpoint/2010/main" val="167755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21594-8FF0-4CE9-86E5-20C6D14A317A}" type="datetime1">
              <a:rPr lang="en-US" smtClean="0"/>
              <a:t>2/16/2017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46958" y="6416675"/>
            <a:ext cx="304800"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B35ADAF4-4585-439F-BD75-586B6B5E8A92}" type="slidenum">
              <a:rPr lang="en-US" smtClean="0"/>
              <a:t>‹#›</a:t>
            </a:fld>
            <a:endParaRPr lang="en-US"/>
          </a:p>
        </p:txBody>
      </p:sp>
    </p:spTree>
    <p:extLst>
      <p:ext uri="{BB962C8B-B14F-4D97-AF65-F5344CB8AC3E}">
        <p14:creationId xmlns:p14="http://schemas.microsoft.com/office/powerpoint/2010/main" val="3843620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Autofit/>
          </a:bodyPr>
          <a:lstStyle/>
          <a:p>
            <a:r>
              <a:rPr lang="en-US" sz="3600" dirty="0" smtClean="0"/>
              <a:t>Bethlehem Chamber of Commerce</a:t>
            </a:r>
            <a:br>
              <a:rPr lang="en-US" sz="3600" dirty="0" smtClean="0"/>
            </a:br>
            <a:r>
              <a:rPr lang="en-US" sz="3600" dirty="0" smtClean="0"/>
              <a:t>2017 HR/Legislative Update</a:t>
            </a:r>
            <a:endParaRPr lang="en-US" sz="3600" dirty="0"/>
          </a:p>
        </p:txBody>
      </p:sp>
      <p:sp>
        <p:nvSpPr>
          <p:cNvPr id="3" name="Subtitle 2"/>
          <p:cNvSpPr>
            <a:spLocks noGrp="1"/>
          </p:cNvSpPr>
          <p:nvPr>
            <p:ph type="subTitle" idx="1"/>
          </p:nvPr>
        </p:nvSpPr>
        <p:spPr>
          <a:xfrm>
            <a:off x="1371600" y="3733800"/>
            <a:ext cx="6400800" cy="1981200"/>
          </a:xfrm>
        </p:spPr>
        <p:txBody>
          <a:bodyPr>
            <a:normAutofit fontScale="77500" lnSpcReduction="20000"/>
          </a:bodyPr>
          <a:lstStyle/>
          <a:p>
            <a:pPr>
              <a:lnSpc>
                <a:spcPct val="80000"/>
              </a:lnSpc>
              <a:defRPr/>
            </a:pPr>
            <a:r>
              <a:rPr lang="en-US" dirty="0"/>
              <a:t>Frank Kerbein SPHR</a:t>
            </a:r>
          </a:p>
          <a:p>
            <a:pPr>
              <a:lnSpc>
                <a:spcPct val="80000"/>
              </a:lnSpc>
              <a:defRPr/>
            </a:pPr>
            <a:r>
              <a:rPr lang="en-US" dirty="0"/>
              <a:t> Director, Center for Human Resources</a:t>
            </a:r>
          </a:p>
          <a:p>
            <a:pPr>
              <a:lnSpc>
                <a:spcPct val="80000"/>
              </a:lnSpc>
              <a:defRPr/>
            </a:pPr>
            <a:r>
              <a:rPr lang="en-US" dirty="0"/>
              <a:t>The Business Council of New York State</a:t>
            </a:r>
          </a:p>
          <a:p>
            <a:pPr>
              <a:lnSpc>
                <a:spcPct val="80000"/>
              </a:lnSpc>
              <a:defRPr/>
            </a:pPr>
            <a:r>
              <a:rPr lang="en-US" u="sng" dirty="0" smtClean="0">
                <a:solidFill>
                  <a:schemeClr val="tx2">
                    <a:lumMod val="60000"/>
                    <a:lumOff val="40000"/>
                  </a:schemeClr>
                </a:solidFill>
              </a:rPr>
              <a:t>frank.kerbein@bcnys.org </a:t>
            </a:r>
          </a:p>
          <a:p>
            <a:pPr>
              <a:lnSpc>
                <a:spcPct val="80000"/>
              </a:lnSpc>
              <a:defRPr/>
            </a:pPr>
            <a:r>
              <a:rPr lang="en-US" dirty="0" smtClean="0"/>
              <a:t> 800.332.2117</a:t>
            </a:r>
          </a:p>
          <a:p>
            <a:pPr>
              <a:lnSpc>
                <a:spcPct val="80000"/>
              </a:lnSpc>
              <a:defRPr/>
            </a:pPr>
            <a:r>
              <a:rPr lang="en-US" dirty="0" smtClean="0"/>
              <a:t>www.bcnys.org</a:t>
            </a:r>
            <a:endParaRPr lang="en-US" dirty="0"/>
          </a:p>
          <a:p>
            <a:pPr>
              <a:lnSpc>
                <a:spcPct val="80000"/>
              </a:lnSpc>
              <a:defRPr/>
            </a:pPr>
            <a:endParaRPr lang="en-US" dirty="0"/>
          </a:p>
        </p:txBody>
      </p:sp>
    </p:spTree>
    <p:extLst>
      <p:ext uri="{BB962C8B-B14F-4D97-AF65-F5344CB8AC3E}">
        <p14:creationId xmlns:p14="http://schemas.microsoft.com/office/powerpoint/2010/main" val="410357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a:t>Paid Family Leave	</a:t>
            </a:r>
            <a:endParaRPr lang="en-US" dirty="0"/>
          </a:p>
        </p:txBody>
      </p:sp>
      <p:sp>
        <p:nvSpPr>
          <p:cNvPr id="3" name="Content Placeholder 2"/>
          <p:cNvSpPr>
            <a:spLocks noGrp="1"/>
          </p:cNvSpPr>
          <p:nvPr>
            <p:ph idx="1"/>
          </p:nvPr>
        </p:nvSpPr>
        <p:spPr>
          <a:xfrm>
            <a:off x="228600" y="2027237"/>
            <a:ext cx="8229600" cy="4525963"/>
          </a:xfrm>
        </p:spPr>
        <p:txBody>
          <a:bodyPr>
            <a:normAutofit fontScale="92500" lnSpcReduction="20000"/>
          </a:bodyPr>
          <a:lstStyle/>
          <a:p>
            <a:pPr lvl="0"/>
            <a:r>
              <a:rPr lang="en-US" sz="3000" dirty="0"/>
              <a:t>Employees must be employed for 26 weeks before they are eligible for paid family leave; (175 days for part-time employees).</a:t>
            </a:r>
          </a:p>
          <a:p>
            <a:pPr lvl="0"/>
            <a:r>
              <a:rPr lang="en-US" sz="3000" dirty="0"/>
              <a:t>Employees returning from leave are entitled to return to their same or comparable position without loss of benefits they would have accrued otherwise.</a:t>
            </a:r>
          </a:p>
          <a:p>
            <a:pPr lvl="0"/>
            <a:r>
              <a:rPr lang="en-US" sz="3000" dirty="0"/>
              <a:t>Employers must continue the employees’ health insurance during leave as if they were not on leave.</a:t>
            </a:r>
          </a:p>
          <a:p>
            <a:pPr lvl="0"/>
            <a:r>
              <a:rPr lang="en-US" sz="3000" dirty="0"/>
              <a:t>PFL can run concurrently with FMLA.</a:t>
            </a:r>
          </a:p>
          <a:p>
            <a:endParaRPr lang="en-US" dirty="0"/>
          </a:p>
        </p:txBody>
      </p:sp>
      <p:sp>
        <p:nvSpPr>
          <p:cNvPr id="4" name="Slide Number Placeholder 3"/>
          <p:cNvSpPr>
            <a:spLocks noGrp="1"/>
          </p:cNvSpPr>
          <p:nvPr>
            <p:ph type="sldNum" sz="quarter" idx="12"/>
          </p:nvPr>
        </p:nvSpPr>
        <p:spPr/>
        <p:txBody>
          <a:bodyPr/>
          <a:lstStyle/>
          <a:p>
            <a:fld id="{B35ADAF4-4585-439F-BD75-586B6B5E8A92}" type="slidenum">
              <a:rPr lang="en-US" smtClean="0"/>
              <a:t>10</a:t>
            </a:fld>
            <a:endParaRPr lang="en-US"/>
          </a:p>
        </p:txBody>
      </p:sp>
    </p:spTree>
    <p:extLst>
      <p:ext uri="{BB962C8B-B14F-4D97-AF65-F5344CB8AC3E}">
        <p14:creationId xmlns:p14="http://schemas.microsoft.com/office/powerpoint/2010/main" val="321020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a:t>Paid Family Leave</a:t>
            </a:r>
            <a:r>
              <a:rPr lang="en-US" dirty="0"/>
              <a:t>	</a:t>
            </a:r>
          </a:p>
        </p:txBody>
      </p:sp>
      <p:sp>
        <p:nvSpPr>
          <p:cNvPr id="3" name="Content Placeholder 2"/>
          <p:cNvSpPr>
            <a:spLocks noGrp="1"/>
          </p:cNvSpPr>
          <p:nvPr>
            <p:ph idx="1"/>
          </p:nvPr>
        </p:nvSpPr>
        <p:spPr>
          <a:xfrm>
            <a:off x="304800" y="1722437"/>
            <a:ext cx="8229600" cy="4525963"/>
          </a:xfrm>
        </p:spPr>
        <p:txBody>
          <a:bodyPr>
            <a:normAutofit fontScale="92500" lnSpcReduction="20000"/>
          </a:bodyPr>
          <a:lstStyle/>
          <a:p>
            <a:pPr lvl="0"/>
            <a:r>
              <a:rPr lang="en-US" dirty="0" smtClean="0"/>
              <a:t>Maximum combined DBL and PFL leave is 26 weeks in 52 week period.</a:t>
            </a:r>
          </a:p>
          <a:p>
            <a:pPr lvl="0"/>
            <a:r>
              <a:rPr lang="en-US" dirty="0" smtClean="0"/>
              <a:t>When </a:t>
            </a:r>
            <a:r>
              <a:rPr lang="en-US" dirty="0"/>
              <a:t>practicable, the employee should provide 30-days’ notice of intent to take paid family leave;</a:t>
            </a:r>
          </a:p>
          <a:p>
            <a:pPr lvl="0"/>
            <a:r>
              <a:rPr lang="en-US" dirty="0"/>
              <a:t>An employer may offer an employee who has accrued but unused vacation/personal leave to choose whether to charge all or part of the family leave time to this unused time and receive full salary; or, to not charge benefit time and receive the benefit provided. </a:t>
            </a:r>
          </a:p>
        </p:txBody>
      </p:sp>
      <p:sp>
        <p:nvSpPr>
          <p:cNvPr id="4" name="Slide Number Placeholder 3"/>
          <p:cNvSpPr>
            <a:spLocks noGrp="1"/>
          </p:cNvSpPr>
          <p:nvPr>
            <p:ph type="sldNum" sz="quarter" idx="12"/>
          </p:nvPr>
        </p:nvSpPr>
        <p:spPr/>
        <p:txBody>
          <a:bodyPr/>
          <a:lstStyle/>
          <a:p>
            <a:fld id="{B35ADAF4-4585-439F-BD75-586B6B5E8A92}" type="slidenum">
              <a:rPr lang="en-US" smtClean="0"/>
              <a:t>11</a:t>
            </a:fld>
            <a:endParaRPr lang="en-US"/>
          </a:p>
        </p:txBody>
      </p:sp>
    </p:spTree>
    <p:extLst>
      <p:ext uri="{BB962C8B-B14F-4D97-AF65-F5344CB8AC3E}">
        <p14:creationId xmlns:p14="http://schemas.microsoft.com/office/powerpoint/2010/main" val="3845211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a:t>Paid Family Leave	</a:t>
            </a:r>
            <a:endParaRPr lang="en-US" dirty="0"/>
          </a:p>
        </p:txBody>
      </p:sp>
      <p:sp>
        <p:nvSpPr>
          <p:cNvPr id="3" name="Content Placeholder 2"/>
          <p:cNvSpPr>
            <a:spLocks noGrp="1"/>
          </p:cNvSpPr>
          <p:nvPr>
            <p:ph idx="1"/>
          </p:nvPr>
        </p:nvSpPr>
        <p:spPr>
          <a:xfrm>
            <a:off x="152400" y="1600200"/>
            <a:ext cx="8229600" cy="4525963"/>
          </a:xfrm>
        </p:spPr>
        <p:txBody>
          <a:bodyPr>
            <a:normAutofit fontScale="85000" lnSpcReduction="20000"/>
          </a:bodyPr>
          <a:lstStyle/>
          <a:p>
            <a:pPr lvl="1"/>
            <a:endParaRPr lang="en-US" dirty="0" smtClean="0"/>
          </a:p>
          <a:p>
            <a:pPr lvl="1"/>
            <a:r>
              <a:rPr lang="en-US" dirty="0" smtClean="0"/>
              <a:t>January </a:t>
            </a:r>
            <a:r>
              <a:rPr lang="en-US" dirty="0"/>
              <a:t>1, 2018; up to 8 weeks of leave at 50% of the employees average weekly wage to a maximum of 50% of the state’s average weekly wage;</a:t>
            </a:r>
            <a:endParaRPr lang="en-US" sz="2400" dirty="0"/>
          </a:p>
          <a:p>
            <a:pPr lvl="1"/>
            <a:r>
              <a:rPr lang="en-US" dirty="0"/>
              <a:t>January 1, 2019; up to 10 weeks of leave at 55% of the employees average weekly wage to a maximum of 55% of the state’s average weekly wage;</a:t>
            </a:r>
            <a:endParaRPr lang="en-US" sz="2400" dirty="0"/>
          </a:p>
          <a:p>
            <a:pPr lvl="1"/>
            <a:r>
              <a:rPr lang="en-US" dirty="0"/>
              <a:t>January 1, 2020; up to 10 weeks of leave at 60% of the employees average weekly wage to a maximum of 60% of the state’s average weekly wage;</a:t>
            </a:r>
            <a:endParaRPr lang="en-US" sz="2400" dirty="0"/>
          </a:p>
          <a:p>
            <a:pPr lvl="1"/>
            <a:r>
              <a:rPr lang="en-US" dirty="0"/>
              <a:t>January 1, 2021 and thereafter; up to 12 weeks of leave at 67% of the employees average weekly wage to a maximum of 67% of the state’s average weekly wage.</a:t>
            </a:r>
            <a:endParaRPr lang="en-US" sz="2400" dirty="0"/>
          </a:p>
          <a:p>
            <a:pPr marL="0" indent="0">
              <a:buNone/>
            </a:pPr>
            <a:endParaRPr lang="en-US" dirty="0"/>
          </a:p>
        </p:txBody>
      </p:sp>
    </p:spTree>
    <p:extLst>
      <p:ext uri="{BB962C8B-B14F-4D97-AF65-F5344CB8AC3E}">
        <p14:creationId xmlns:p14="http://schemas.microsoft.com/office/powerpoint/2010/main" val="3613326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a:t>Paid Family Leave	</a:t>
            </a:r>
          </a:p>
        </p:txBody>
      </p:sp>
      <p:sp>
        <p:nvSpPr>
          <p:cNvPr id="3" name="Content Placeholder 2"/>
          <p:cNvSpPr>
            <a:spLocks noGrp="1"/>
          </p:cNvSpPr>
          <p:nvPr>
            <p:ph idx="1"/>
          </p:nvPr>
        </p:nvSpPr>
        <p:spPr>
          <a:xfrm>
            <a:off x="228600" y="1722437"/>
            <a:ext cx="8229600" cy="4525963"/>
          </a:xfrm>
        </p:spPr>
        <p:txBody>
          <a:bodyPr>
            <a:normAutofit/>
          </a:bodyPr>
          <a:lstStyle/>
          <a:p>
            <a:pPr lvl="0"/>
            <a:r>
              <a:rPr lang="en-US" dirty="0" smtClean="0"/>
              <a:t>Income </a:t>
            </a:r>
            <a:r>
              <a:rPr lang="en-US" dirty="0"/>
              <a:t>replacement will be paid for by an insurance policy procured by the employer on behalf of the employee, </a:t>
            </a:r>
            <a:r>
              <a:rPr lang="en-US" b="1" i="1" dirty="0"/>
              <a:t>the full cost of which will be paid by payroll contributions of the </a:t>
            </a:r>
            <a:r>
              <a:rPr lang="en-US" b="1" i="1" dirty="0" smtClean="0"/>
              <a:t>employee.</a:t>
            </a:r>
          </a:p>
          <a:p>
            <a:pPr lvl="0"/>
            <a:r>
              <a:rPr lang="en-US" dirty="0" smtClean="0"/>
              <a:t>June 1, 2017 (and annually thereafter); Superintendent of Financial Services shall set the maximum employee contribution.</a:t>
            </a:r>
          </a:p>
          <a:p>
            <a:pPr marL="0" lvl="0" indent="0">
              <a:buNone/>
            </a:pPr>
            <a:endParaRPr lang="en-US" b="1" i="1" dirty="0"/>
          </a:p>
          <a:p>
            <a:pPr lvl="0"/>
            <a:endParaRPr lang="en-US" b="1" i="1" dirty="0" smtClean="0"/>
          </a:p>
          <a:p>
            <a:pPr lvl="0"/>
            <a:endParaRPr lang="en-US" b="1" i="1" dirty="0" smtClean="0"/>
          </a:p>
          <a:p>
            <a:pPr lvl="0"/>
            <a:endParaRPr lang="en-US" dirty="0"/>
          </a:p>
          <a:p>
            <a:endParaRPr lang="en-US" dirty="0"/>
          </a:p>
        </p:txBody>
      </p:sp>
    </p:spTree>
    <p:extLst>
      <p:ext uri="{BB962C8B-B14F-4D97-AF65-F5344CB8AC3E}">
        <p14:creationId xmlns:p14="http://schemas.microsoft.com/office/powerpoint/2010/main" val="1846306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a:t>Paid Family Leave</a:t>
            </a:r>
            <a:r>
              <a:rPr lang="en-US" dirty="0"/>
              <a:t>	</a:t>
            </a:r>
          </a:p>
        </p:txBody>
      </p:sp>
      <p:sp>
        <p:nvSpPr>
          <p:cNvPr id="3" name="Content Placeholder 2"/>
          <p:cNvSpPr>
            <a:spLocks noGrp="1"/>
          </p:cNvSpPr>
          <p:nvPr>
            <p:ph idx="1"/>
          </p:nvPr>
        </p:nvSpPr>
        <p:spPr>
          <a:xfrm>
            <a:off x="228600" y="1828800"/>
            <a:ext cx="8229600" cy="4525963"/>
          </a:xfrm>
        </p:spPr>
        <p:txBody>
          <a:bodyPr/>
          <a:lstStyle/>
          <a:p>
            <a:r>
              <a:rPr lang="en-US" dirty="0" smtClean="0"/>
              <a:t>Public entities may opt-in.</a:t>
            </a:r>
          </a:p>
          <a:p>
            <a:r>
              <a:rPr lang="en-US" dirty="0" smtClean="0"/>
              <a:t>Every policy of insurance issued…must offer coverage for both disability and family leave benefits.</a:t>
            </a:r>
          </a:p>
          <a:p>
            <a:endParaRPr lang="en-US" dirty="0"/>
          </a:p>
        </p:txBody>
      </p:sp>
      <p:sp>
        <p:nvSpPr>
          <p:cNvPr id="4" name="Slide Number Placeholder 3"/>
          <p:cNvSpPr>
            <a:spLocks noGrp="1"/>
          </p:cNvSpPr>
          <p:nvPr>
            <p:ph type="sldNum" sz="quarter" idx="12"/>
          </p:nvPr>
        </p:nvSpPr>
        <p:spPr/>
        <p:txBody>
          <a:bodyPr/>
          <a:lstStyle/>
          <a:p>
            <a:fld id="{B35ADAF4-4585-439F-BD75-586B6B5E8A92}" type="slidenum">
              <a:rPr lang="en-US" smtClean="0"/>
              <a:t>14</a:t>
            </a:fld>
            <a:endParaRPr lang="en-US"/>
          </a:p>
        </p:txBody>
      </p:sp>
    </p:spTree>
    <p:extLst>
      <p:ext uri="{BB962C8B-B14F-4D97-AF65-F5344CB8AC3E}">
        <p14:creationId xmlns:p14="http://schemas.microsoft.com/office/powerpoint/2010/main" val="1921949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What’s Next?	</a:t>
            </a:r>
            <a:endParaRPr lang="en-US" dirty="0"/>
          </a:p>
        </p:txBody>
      </p:sp>
      <p:sp>
        <p:nvSpPr>
          <p:cNvPr id="3" name="Content Placeholder 2"/>
          <p:cNvSpPr>
            <a:spLocks noGrp="1"/>
          </p:cNvSpPr>
          <p:nvPr>
            <p:ph idx="1"/>
          </p:nvPr>
        </p:nvSpPr>
        <p:spPr>
          <a:xfrm>
            <a:off x="381000" y="1752600"/>
            <a:ext cx="8229600" cy="4419600"/>
          </a:xfrm>
        </p:spPr>
        <p:txBody>
          <a:bodyPr>
            <a:normAutofit fontScale="92500" lnSpcReduction="10000"/>
          </a:bodyPr>
          <a:lstStyle/>
          <a:p>
            <a:r>
              <a:rPr lang="en-US" dirty="0" smtClean="0"/>
              <a:t>On-Call “Predictive” Scheduling</a:t>
            </a:r>
          </a:p>
          <a:p>
            <a:r>
              <a:rPr lang="en-US" dirty="0" smtClean="0"/>
              <a:t>DBL/PFL parity</a:t>
            </a:r>
          </a:p>
          <a:p>
            <a:r>
              <a:rPr lang="en-US" dirty="0" smtClean="0"/>
              <a:t>NYS EEO form</a:t>
            </a:r>
          </a:p>
          <a:p>
            <a:r>
              <a:rPr lang="en-US" dirty="0" smtClean="0"/>
              <a:t>Non-Compete Agreements</a:t>
            </a:r>
          </a:p>
          <a:p>
            <a:r>
              <a:rPr lang="en-US" dirty="0" smtClean="0"/>
              <a:t>Paid Sick Leave/Use of Sick Leave </a:t>
            </a:r>
          </a:p>
          <a:p>
            <a:r>
              <a:rPr lang="en-US" dirty="0" smtClean="0"/>
              <a:t>Pre-Employment Inquiries</a:t>
            </a:r>
          </a:p>
          <a:p>
            <a:pPr lvl="1"/>
            <a:r>
              <a:rPr lang="en-US" dirty="0" smtClean="0"/>
              <a:t>Ban the Box</a:t>
            </a:r>
          </a:p>
          <a:p>
            <a:pPr lvl="1"/>
            <a:r>
              <a:rPr lang="en-US" dirty="0" smtClean="0"/>
              <a:t>Credit Checks</a:t>
            </a:r>
          </a:p>
          <a:p>
            <a:pPr lvl="1"/>
            <a:r>
              <a:rPr lang="en-US" dirty="0" smtClean="0"/>
              <a:t>Salary History</a:t>
            </a:r>
          </a:p>
          <a:p>
            <a:endParaRPr lang="en-US" dirty="0" smtClean="0"/>
          </a:p>
          <a:p>
            <a:endParaRPr lang="en-US" dirty="0" smtClean="0"/>
          </a:p>
          <a:p>
            <a:endParaRPr lang="en-US" dirty="0"/>
          </a:p>
        </p:txBody>
      </p:sp>
    </p:spTree>
    <p:extLst>
      <p:ext uri="{BB962C8B-B14F-4D97-AF65-F5344CB8AC3E}">
        <p14:creationId xmlns:p14="http://schemas.microsoft.com/office/powerpoint/2010/main" val="2321636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r">
              <a:lnSpc>
                <a:spcPct val="80000"/>
              </a:lnSpc>
              <a:defRPr/>
            </a:pPr>
            <a:r>
              <a:rPr lang="en-US" sz="3200" dirty="0"/>
              <a:t>Center for Human </a:t>
            </a:r>
            <a:r>
              <a:rPr lang="en-US" sz="3200" dirty="0" smtClean="0"/>
              <a:t>Resources	</a:t>
            </a:r>
            <a:endParaRPr lang="en-US" sz="3200" dirty="0"/>
          </a:p>
        </p:txBody>
      </p:sp>
      <p:sp>
        <p:nvSpPr>
          <p:cNvPr id="3" name="Content Placeholder 2"/>
          <p:cNvSpPr>
            <a:spLocks noGrp="1"/>
          </p:cNvSpPr>
          <p:nvPr>
            <p:ph idx="1"/>
          </p:nvPr>
        </p:nvSpPr>
        <p:spPr>
          <a:xfrm>
            <a:off x="457200" y="1752600"/>
            <a:ext cx="8229600" cy="4373563"/>
          </a:xfrm>
        </p:spPr>
        <p:txBody>
          <a:bodyPr/>
          <a:lstStyle/>
          <a:p>
            <a:pPr marL="0" indent="0">
              <a:lnSpc>
                <a:spcPct val="80000"/>
              </a:lnSpc>
              <a:buNone/>
              <a:defRPr/>
            </a:pPr>
            <a:r>
              <a:rPr lang="en-US" i="1" u="sng" dirty="0" smtClean="0"/>
              <a:t>Customized fee based employer resources</a:t>
            </a:r>
            <a:endParaRPr lang="en-US" i="1" u="sng" dirty="0"/>
          </a:p>
          <a:p>
            <a:pPr>
              <a:lnSpc>
                <a:spcPct val="80000"/>
              </a:lnSpc>
              <a:defRPr/>
            </a:pPr>
            <a:endParaRPr lang="en-US" dirty="0" smtClean="0"/>
          </a:p>
          <a:p>
            <a:pPr>
              <a:lnSpc>
                <a:spcPct val="80000"/>
              </a:lnSpc>
              <a:defRPr/>
            </a:pPr>
            <a:r>
              <a:rPr lang="en-US" dirty="0" smtClean="0"/>
              <a:t>Employee Handbooks</a:t>
            </a:r>
          </a:p>
          <a:p>
            <a:pPr>
              <a:lnSpc>
                <a:spcPct val="80000"/>
              </a:lnSpc>
              <a:defRPr/>
            </a:pPr>
            <a:r>
              <a:rPr lang="en-US" dirty="0" smtClean="0"/>
              <a:t>Policy Development</a:t>
            </a:r>
          </a:p>
          <a:p>
            <a:pPr>
              <a:lnSpc>
                <a:spcPct val="80000"/>
              </a:lnSpc>
              <a:defRPr/>
            </a:pPr>
            <a:r>
              <a:rPr lang="en-US" dirty="0" smtClean="0"/>
              <a:t>Customized Supervisory Training</a:t>
            </a:r>
          </a:p>
          <a:p>
            <a:pPr lvl="1">
              <a:lnSpc>
                <a:spcPct val="80000"/>
              </a:lnSpc>
              <a:defRPr/>
            </a:pPr>
            <a:r>
              <a:rPr lang="en-US" dirty="0" smtClean="0"/>
              <a:t>Wage and Hours</a:t>
            </a:r>
          </a:p>
          <a:p>
            <a:pPr lvl="1">
              <a:lnSpc>
                <a:spcPct val="80000"/>
              </a:lnSpc>
              <a:defRPr/>
            </a:pPr>
            <a:r>
              <a:rPr lang="en-US" dirty="0" smtClean="0"/>
              <a:t>Harassment</a:t>
            </a:r>
          </a:p>
          <a:p>
            <a:pPr lvl="1">
              <a:lnSpc>
                <a:spcPct val="80000"/>
              </a:lnSpc>
              <a:defRPr/>
            </a:pPr>
            <a:r>
              <a:rPr lang="en-US" dirty="0" smtClean="0"/>
              <a:t>OSHA</a:t>
            </a:r>
            <a:endParaRPr lang="en-US" dirty="0"/>
          </a:p>
          <a:p>
            <a:endParaRPr lang="en-US" dirty="0"/>
          </a:p>
        </p:txBody>
      </p:sp>
    </p:spTree>
    <p:extLst>
      <p:ext uri="{BB962C8B-B14F-4D97-AF65-F5344CB8AC3E}">
        <p14:creationId xmlns:p14="http://schemas.microsoft.com/office/powerpoint/2010/main" val="1971540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Recent Developments</a:t>
            </a:r>
            <a:r>
              <a:rPr lang="en-US" dirty="0" smtClean="0"/>
              <a:t>	</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smtClean="0"/>
              <a:t>“Equity Agenda”</a:t>
            </a:r>
            <a:endParaRPr lang="en-US" dirty="0"/>
          </a:p>
          <a:p>
            <a:pPr lvl="1"/>
            <a:r>
              <a:rPr lang="en-US" dirty="0"/>
              <a:t>S.1 - Pay Equity/Disparate </a:t>
            </a:r>
            <a:r>
              <a:rPr lang="en-US" dirty="0" smtClean="0"/>
              <a:t>Impact</a:t>
            </a:r>
          </a:p>
          <a:p>
            <a:pPr lvl="2"/>
            <a:r>
              <a:rPr lang="en-US" dirty="0" smtClean="0"/>
              <a:t>Discussion of wages</a:t>
            </a:r>
            <a:endParaRPr lang="en-US" dirty="0"/>
          </a:p>
          <a:p>
            <a:pPr lvl="1"/>
            <a:r>
              <a:rPr lang="en-US" dirty="0"/>
              <a:t>S.2 - NYS Human Rights Law</a:t>
            </a:r>
          </a:p>
          <a:p>
            <a:pPr lvl="1"/>
            <a:r>
              <a:rPr lang="en-US" dirty="0" smtClean="0"/>
              <a:t>S.4 - Familial status</a:t>
            </a:r>
          </a:p>
          <a:p>
            <a:pPr lvl="1"/>
            <a:r>
              <a:rPr lang="en-US" dirty="0" smtClean="0"/>
              <a:t>S.8 – Pregnancy</a:t>
            </a:r>
          </a:p>
          <a:p>
            <a:r>
              <a:rPr lang="en-US" dirty="0" smtClean="0"/>
              <a:t>Remember the WTPA!</a:t>
            </a:r>
          </a:p>
          <a:p>
            <a:endParaRPr lang="en-US" dirty="0" smtClean="0"/>
          </a:p>
        </p:txBody>
      </p:sp>
    </p:spTree>
    <p:extLst>
      <p:ext uri="{BB962C8B-B14F-4D97-AF65-F5344CB8AC3E}">
        <p14:creationId xmlns:p14="http://schemas.microsoft.com/office/powerpoint/2010/main" val="1767391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What’s NYC Up To?	</a:t>
            </a:r>
            <a:endParaRPr lang="en-US" dirty="0"/>
          </a:p>
        </p:txBody>
      </p:sp>
      <p:sp>
        <p:nvSpPr>
          <p:cNvPr id="3" name="Content Placeholder 2"/>
          <p:cNvSpPr>
            <a:spLocks noGrp="1"/>
          </p:cNvSpPr>
          <p:nvPr>
            <p:ph idx="1"/>
          </p:nvPr>
        </p:nvSpPr>
        <p:spPr>
          <a:xfrm>
            <a:off x="381000" y="1828800"/>
            <a:ext cx="8229600" cy="4525963"/>
          </a:xfrm>
        </p:spPr>
        <p:txBody>
          <a:bodyPr>
            <a:normAutofit fontScale="92500" lnSpcReduction="10000"/>
          </a:bodyPr>
          <a:lstStyle/>
          <a:p>
            <a:pPr marL="0" indent="0">
              <a:buNone/>
            </a:pPr>
            <a:r>
              <a:rPr lang="en-US" b="1" i="1" u="sng" dirty="0"/>
              <a:t>New York City</a:t>
            </a:r>
          </a:p>
          <a:p>
            <a:r>
              <a:rPr lang="en-US" dirty="0" smtClean="0"/>
              <a:t>Pregnancy</a:t>
            </a:r>
          </a:p>
          <a:p>
            <a:r>
              <a:rPr lang="en-US" dirty="0" smtClean="0"/>
              <a:t>Paid </a:t>
            </a:r>
            <a:r>
              <a:rPr lang="en-US" dirty="0"/>
              <a:t>Sick </a:t>
            </a:r>
            <a:r>
              <a:rPr lang="en-US" dirty="0" smtClean="0"/>
              <a:t>Leave</a:t>
            </a:r>
            <a:endParaRPr lang="en-US" dirty="0"/>
          </a:p>
          <a:p>
            <a:r>
              <a:rPr lang="en-US" dirty="0" smtClean="0"/>
              <a:t>Pre-Employment Inquiries</a:t>
            </a:r>
          </a:p>
          <a:p>
            <a:pPr lvl="1"/>
            <a:r>
              <a:rPr lang="en-US" dirty="0" smtClean="0"/>
              <a:t>Credit Checks</a:t>
            </a:r>
            <a:endParaRPr lang="en-US" dirty="0"/>
          </a:p>
          <a:p>
            <a:pPr lvl="1"/>
            <a:r>
              <a:rPr lang="en-US" dirty="0" smtClean="0"/>
              <a:t>Ban the Box</a:t>
            </a:r>
          </a:p>
          <a:p>
            <a:pPr lvl="1"/>
            <a:r>
              <a:rPr lang="en-US" dirty="0" smtClean="0"/>
              <a:t>Salary History</a:t>
            </a:r>
          </a:p>
          <a:p>
            <a:r>
              <a:rPr lang="en-US" dirty="0" smtClean="0"/>
              <a:t>Transgender Rights</a:t>
            </a:r>
          </a:p>
          <a:p>
            <a:r>
              <a:rPr lang="en-US" dirty="0" smtClean="0"/>
              <a:t>Predictive Scheduling</a:t>
            </a:r>
          </a:p>
        </p:txBody>
      </p:sp>
    </p:spTree>
    <p:extLst>
      <p:ext uri="{BB962C8B-B14F-4D97-AF65-F5344CB8AC3E}">
        <p14:creationId xmlns:p14="http://schemas.microsoft.com/office/powerpoint/2010/main" val="45687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What’s New?	</a:t>
            </a:r>
            <a:endParaRPr lang="en-US" dirty="0"/>
          </a:p>
        </p:txBody>
      </p:sp>
      <p:sp>
        <p:nvSpPr>
          <p:cNvPr id="3" name="Content Placeholder 2"/>
          <p:cNvSpPr>
            <a:spLocks noGrp="1"/>
          </p:cNvSpPr>
          <p:nvPr>
            <p:ph idx="1"/>
          </p:nvPr>
        </p:nvSpPr>
        <p:spPr>
          <a:xfrm>
            <a:off x="457200" y="1981200"/>
            <a:ext cx="8229600" cy="4525963"/>
          </a:xfrm>
        </p:spPr>
        <p:txBody>
          <a:bodyPr>
            <a:normAutofit/>
          </a:bodyPr>
          <a:lstStyle/>
          <a:p>
            <a:pPr marL="0" indent="0">
              <a:buNone/>
            </a:pPr>
            <a:r>
              <a:rPr lang="en-US" b="1" i="1" u="sng" dirty="0" smtClean="0"/>
              <a:t>NYS Non-Legislative actions:</a:t>
            </a:r>
          </a:p>
          <a:p>
            <a:r>
              <a:rPr lang="en-US" dirty="0" smtClean="0"/>
              <a:t>Pay cards/Paychecks</a:t>
            </a:r>
          </a:p>
          <a:p>
            <a:r>
              <a:rPr lang="en-US" dirty="0" smtClean="0"/>
              <a:t>Fast Food Wage Board</a:t>
            </a:r>
          </a:p>
          <a:p>
            <a:r>
              <a:rPr lang="en-US" dirty="0" smtClean="0"/>
              <a:t>On-call Scheduling</a:t>
            </a:r>
          </a:p>
          <a:p>
            <a:r>
              <a:rPr lang="en-US" dirty="0" smtClean="0"/>
              <a:t>Gender Identity/Human Rights Law</a:t>
            </a:r>
          </a:p>
          <a:p>
            <a:r>
              <a:rPr lang="en-US" dirty="0" smtClean="0"/>
              <a:t>Association with a member of a Protected Class</a:t>
            </a:r>
          </a:p>
          <a:p>
            <a:pPr marL="0" indent="0">
              <a:buNone/>
            </a:pPr>
            <a:endParaRPr lang="en-US" dirty="0"/>
          </a:p>
        </p:txBody>
      </p:sp>
    </p:spTree>
    <p:extLst>
      <p:ext uri="{BB962C8B-B14F-4D97-AF65-F5344CB8AC3E}">
        <p14:creationId xmlns:p14="http://schemas.microsoft.com/office/powerpoint/2010/main" val="313405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What’s New?	</a:t>
            </a:r>
          </a:p>
        </p:txBody>
      </p:sp>
      <p:sp>
        <p:nvSpPr>
          <p:cNvPr id="3" name="Content Placeholder 2"/>
          <p:cNvSpPr>
            <a:spLocks noGrp="1"/>
          </p:cNvSpPr>
          <p:nvPr>
            <p:ph idx="1"/>
          </p:nvPr>
        </p:nvSpPr>
        <p:spPr>
          <a:xfrm>
            <a:off x="304800" y="1600200"/>
            <a:ext cx="8229600" cy="4525963"/>
          </a:xfrm>
        </p:spPr>
        <p:txBody>
          <a:bodyPr/>
          <a:lstStyle/>
          <a:p>
            <a:r>
              <a:rPr lang="en-US" dirty="0" smtClean="0"/>
              <a:t>Executive Order 161</a:t>
            </a:r>
          </a:p>
          <a:p>
            <a:pPr marL="800100" lvl="2" indent="0">
              <a:buNone/>
            </a:pPr>
            <a:r>
              <a:rPr lang="en-US" dirty="0" smtClean="0"/>
              <a:t>Prohibition on state entities inquiring about salary history</a:t>
            </a:r>
          </a:p>
          <a:p>
            <a:r>
              <a:rPr lang="en-US" dirty="0" smtClean="0"/>
              <a:t>Executive Order 162</a:t>
            </a:r>
          </a:p>
          <a:p>
            <a:pPr marL="800100" lvl="2" indent="0">
              <a:buNone/>
            </a:pPr>
            <a:r>
              <a:rPr lang="en-US" dirty="0" smtClean="0"/>
              <a:t>Requires all state contractors (and subcontractors) to disclose data on the gender, race, ethnicity, job title, and </a:t>
            </a:r>
            <a:r>
              <a:rPr lang="en-US" b="1" i="1" u="sng" dirty="0" smtClean="0"/>
              <a:t>salary</a:t>
            </a:r>
            <a:r>
              <a:rPr lang="en-US" dirty="0" smtClean="0"/>
              <a:t> of all its employees in all state contracts.</a:t>
            </a:r>
          </a:p>
          <a:p>
            <a:pPr lvl="2" indent="-342900"/>
            <a:r>
              <a:rPr lang="en-US" dirty="0" smtClean="0"/>
              <a:t>Prime contracts in excess of $25,000 – </a:t>
            </a:r>
            <a:r>
              <a:rPr lang="en-US" b="1" i="1" u="sng" dirty="0" smtClean="0"/>
              <a:t>Quarterly</a:t>
            </a:r>
          </a:p>
          <a:p>
            <a:pPr lvl="2" indent="-342900"/>
            <a:r>
              <a:rPr lang="en-US" dirty="0" smtClean="0"/>
              <a:t>Prime construction contracts in excess of $100,000 – </a:t>
            </a:r>
            <a:r>
              <a:rPr lang="en-US" b="1" i="1" u="sng" dirty="0" smtClean="0"/>
              <a:t>Monthly</a:t>
            </a:r>
            <a:endParaRPr lang="en-US" b="1" i="1" u="sng" dirty="0"/>
          </a:p>
        </p:txBody>
      </p:sp>
    </p:spTree>
    <p:extLst>
      <p:ext uri="{BB962C8B-B14F-4D97-AF65-F5344CB8AC3E}">
        <p14:creationId xmlns:p14="http://schemas.microsoft.com/office/powerpoint/2010/main" val="1086294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What’s New?	</a:t>
            </a:r>
            <a:endParaRPr lang="en-US" dirty="0"/>
          </a:p>
        </p:txBody>
      </p:sp>
      <p:sp>
        <p:nvSpPr>
          <p:cNvPr id="3" name="Content Placeholder 2"/>
          <p:cNvSpPr>
            <a:spLocks noGrp="1"/>
          </p:cNvSpPr>
          <p:nvPr>
            <p:ph idx="1"/>
          </p:nvPr>
        </p:nvSpPr>
        <p:spPr>
          <a:xfrm>
            <a:off x="381000" y="1676400"/>
            <a:ext cx="8229600" cy="4525963"/>
          </a:xfrm>
        </p:spPr>
        <p:txBody>
          <a:bodyPr>
            <a:normAutofit fontScale="77500" lnSpcReduction="20000"/>
          </a:bodyPr>
          <a:lstStyle/>
          <a:p>
            <a:pPr marL="0" indent="0">
              <a:buNone/>
            </a:pPr>
            <a:r>
              <a:rPr lang="en-US" b="1" i="1" u="sng" dirty="0" smtClean="0"/>
              <a:t>Federal Non-Legislative Actions:</a:t>
            </a:r>
          </a:p>
          <a:p>
            <a:r>
              <a:rPr lang="en-US" dirty="0"/>
              <a:t>OSHA Transgender Guidance – 06/01/2015</a:t>
            </a:r>
          </a:p>
          <a:p>
            <a:r>
              <a:rPr lang="en-US" dirty="0"/>
              <a:t>EEOC Guidance: Pregnancy – 06/25/2015</a:t>
            </a:r>
          </a:p>
          <a:p>
            <a:r>
              <a:rPr lang="en-US" dirty="0" smtClean="0"/>
              <a:t>Administrator </a:t>
            </a:r>
            <a:r>
              <a:rPr lang="en-US" dirty="0"/>
              <a:t>Interpretation </a:t>
            </a:r>
            <a:r>
              <a:rPr lang="en-US" dirty="0" smtClean="0"/>
              <a:t>regarding </a:t>
            </a:r>
            <a:r>
              <a:rPr lang="en-US" dirty="0"/>
              <a:t>Independent Contractors – 7/15/2015</a:t>
            </a:r>
          </a:p>
          <a:p>
            <a:r>
              <a:rPr lang="en-US" dirty="0" smtClean="0"/>
              <a:t>NLRB Browning-Ferris Decision </a:t>
            </a:r>
            <a:r>
              <a:rPr lang="en-US" dirty="0"/>
              <a:t>– 8/27/2015</a:t>
            </a:r>
          </a:p>
          <a:p>
            <a:r>
              <a:rPr lang="en-US" dirty="0" smtClean="0"/>
              <a:t>Paid </a:t>
            </a:r>
            <a:r>
              <a:rPr lang="en-US" dirty="0"/>
              <a:t>Sick Leave – </a:t>
            </a:r>
            <a:r>
              <a:rPr lang="en-US" dirty="0" smtClean="0"/>
              <a:t>9/07/2015</a:t>
            </a:r>
          </a:p>
          <a:p>
            <a:r>
              <a:rPr lang="en-US" dirty="0" smtClean="0"/>
              <a:t>Administrator Interpretation regarding Joint Employer/FLSA – 01/20/2016</a:t>
            </a:r>
          </a:p>
          <a:p>
            <a:r>
              <a:rPr lang="en-US" dirty="0"/>
              <a:t>EEOC Collection of Pay </a:t>
            </a:r>
            <a:r>
              <a:rPr lang="en-US" dirty="0" smtClean="0"/>
              <a:t>Data </a:t>
            </a:r>
            <a:r>
              <a:rPr lang="en-US" dirty="0"/>
              <a:t>– 02/01/2016</a:t>
            </a:r>
          </a:p>
          <a:p>
            <a:r>
              <a:rPr lang="en-US" dirty="0" smtClean="0"/>
              <a:t>Changes </a:t>
            </a:r>
            <a:r>
              <a:rPr lang="en-US" dirty="0"/>
              <a:t>to the FLSA and OT - </a:t>
            </a:r>
            <a:r>
              <a:rPr lang="en-US" dirty="0" smtClean="0"/>
              <a:t>05/17/201</a:t>
            </a:r>
          </a:p>
          <a:p>
            <a:r>
              <a:rPr lang="en-US" dirty="0" smtClean="0"/>
              <a:t>DOL Sex Discrimination Regulations – 6/14/2016</a:t>
            </a:r>
          </a:p>
          <a:p>
            <a:endParaRPr lang="en-US" b="1" i="1" u="sng" dirty="0"/>
          </a:p>
          <a:p>
            <a:pPr marL="0" indent="0">
              <a:buNone/>
            </a:pPr>
            <a:endParaRPr lang="en-US" dirty="0"/>
          </a:p>
          <a:p>
            <a:endParaRPr lang="en-US" dirty="0"/>
          </a:p>
        </p:txBody>
      </p:sp>
    </p:spTree>
    <p:extLst>
      <p:ext uri="{BB962C8B-B14F-4D97-AF65-F5344CB8AC3E}">
        <p14:creationId xmlns:p14="http://schemas.microsoft.com/office/powerpoint/2010/main" val="3228897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Minimum Wage</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66898753"/>
              </p:ext>
            </p:extLst>
          </p:nvPr>
        </p:nvGraphicFramePr>
        <p:xfrm>
          <a:off x="228600" y="1905000"/>
          <a:ext cx="8153400" cy="3657600"/>
        </p:xfrm>
        <a:graphic>
          <a:graphicData uri="http://schemas.openxmlformats.org/drawingml/2006/table">
            <a:tbl>
              <a:tblPr firstRow="1" firstCol="1" bandRow="1">
                <a:tableStyleId>{5C22544A-7EE6-4342-B048-85BDC9FD1C3A}</a:tableStyleId>
              </a:tblPr>
              <a:tblGrid>
                <a:gridCol w="2057400"/>
                <a:gridCol w="1219200"/>
                <a:gridCol w="990600"/>
                <a:gridCol w="990600"/>
                <a:gridCol w="990600"/>
                <a:gridCol w="1066800"/>
                <a:gridCol w="838200"/>
              </a:tblGrid>
              <a:tr h="396240">
                <a:tc gridSpan="7">
                  <a:txBody>
                    <a:bodyPr/>
                    <a:lstStyle/>
                    <a:p>
                      <a:pPr marL="0" marR="0" algn="ctr">
                        <a:spcBef>
                          <a:spcPts val="0"/>
                        </a:spcBef>
                        <a:spcAft>
                          <a:spcPts val="0"/>
                        </a:spcAft>
                      </a:pPr>
                      <a:r>
                        <a:rPr lang="en-US" sz="1800" dirty="0">
                          <a:effectLst/>
                        </a:rPr>
                        <a:t>Minimum Wage Rate Schedule</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1600" b="1" dirty="0">
                          <a:effectLst/>
                        </a:rPr>
                        <a:t>Location</a:t>
                      </a:r>
                      <a:endParaRPr lang="en-US" sz="1600" b="1"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rPr>
                        <a:t>12/31/16</a:t>
                      </a:r>
                      <a:endParaRPr lang="en-US" sz="1600" b="1"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rPr>
                        <a:t>12/31/17</a:t>
                      </a:r>
                      <a:endParaRPr lang="en-US" sz="1600" b="1"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rPr>
                        <a:t>12/31/18</a:t>
                      </a:r>
                      <a:endParaRPr lang="en-US" sz="1600" b="1"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rPr>
                        <a:t>12/31/19</a:t>
                      </a:r>
                      <a:endParaRPr lang="en-US" sz="1600" b="1"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a:effectLst/>
                        </a:rPr>
                        <a:t>12/31/20</a:t>
                      </a:r>
                      <a:endParaRPr lang="en-US" sz="1600" b="1">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rPr>
                        <a:t>2021</a:t>
                      </a:r>
                      <a:endParaRPr lang="en-US" sz="1600" b="1" dirty="0">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600" b="0" dirty="0">
                          <a:effectLst/>
                        </a:rPr>
                        <a:t>NYC-Large Employers (11 or more)</a:t>
                      </a:r>
                      <a:endParaRPr lang="en-US" sz="1600" b="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11.00</a:t>
                      </a:r>
                      <a:endParaRPr lang="en-US" sz="16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13.00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15.00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609599">
                <a:tc>
                  <a:txBody>
                    <a:bodyPr/>
                    <a:lstStyle/>
                    <a:p>
                      <a:pPr marL="0" marR="0">
                        <a:spcBef>
                          <a:spcPts val="0"/>
                        </a:spcBef>
                        <a:spcAft>
                          <a:spcPts val="0"/>
                        </a:spcAft>
                      </a:pPr>
                      <a:r>
                        <a:rPr lang="en-US" sz="1600" b="0" dirty="0">
                          <a:effectLst/>
                        </a:rPr>
                        <a:t>NYC-Small Employers (10 or less)</a:t>
                      </a:r>
                      <a:endParaRPr lang="en-US" sz="1600" b="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10.50</a:t>
                      </a:r>
                      <a:endParaRPr lang="en-US" sz="16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12.00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13.50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15.00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600" b="0" dirty="0">
                          <a:effectLst/>
                        </a:rPr>
                        <a:t>Long Island &amp; </a:t>
                      </a:r>
                      <a:r>
                        <a:rPr lang="en-US" sz="1600" b="0" dirty="0" smtClean="0">
                          <a:effectLst/>
                        </a:rPr>
                        <a:t>Westchester</a:t>
                      </a:r>
                    </a:p>
                    <a:p>
                      <a:pPr marL="0" marR="0">
                        <a:spcBef>
                          <a:spcPts val="0"/>
                        </a:spcBef>
                        <a:spcAft>
                          <a:spcPts val="0"/>
                        </a:spcAft>
                      </a:pPr>
                      <a:endParaRPr lang="en-US" sz="1600" b="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10.00</a:t>
                      </a:r>
                      <a:endParaRPr lang="en-US" sz="16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11.00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12.00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13.00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a:t>
                      </a:r>
                      <a:r>
                        <a:rPr lang="en-US" sz="1600" dirty="0">
                          <a:effectLst/>
                        </a:rPr>
                        <a:t>14.00</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600" dirty="0" smtClean="0">
                        <a:effectLst/>
                      </a:endParaRPr>
                    </a:p>
                    <a:p>
                      <a:pPr marL="0" marR="0" algn="ctr">
                        <a:spcBef>
                          <a:spcPts val="0"/>
                        </a:spcBef>
                        <a:spcAft>
                          <a:spcPts val="0"/>
                        </a:spcAft>
                      </a:pPr>
                      <a:r>
                        <a:rPr lang="en-US" sz="1600" dirty="0" smtClean="0">
                          <a:effectLst/>
                        </a:rPr>
                        <a:t>$15.00</a:t>
                      </a:r>
                      <a:endParaRPr lang="en-US" sz="1600" dirty="0">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800" b="0" dirty="0">
                          <a:effectLst/>
                        </a:rPr>
                        <a:t>Remainder of the NY </a:t>
                      </a:r>
                      <a:r>
                        <a:rPr lang="en-US" sz="1800" b="0" dirty="0" smtClean="0">
                          <a:effectLst/>
                        </a:rPr>
                        <a:t>State</a:t>
                      </a:r>
                    </a:p>
                    <a:p>
                      <a:pPr marL="0" marR="0">
                        <a:spcBef>
                          <a:spcPts val="0"/>
                        </a:spcBef>
                        <a:spcAft>
                          <a:spcPts val="0"/>
                        </a:spcAft>
                      </a:pPr>
                      <a:endParaRPr lang="en-US" sz="1800" b="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r>
                        <a:rPr lang="en-US" sz="1800" dirty="0">
                          <a:effectLst/>
                        </a:rPr>
                        <a:t>9.70</a:t>
                      </a:r>
                      <a:endParaRPr lang="en-US" sz="18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r>
                        <a:rPr lang="en-US" sz="1800" dirty="0">
                          <a:effectLst/>
                        </a:rPr>
                        <a:t>10.40</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r>
                        <a:rPr lang="en-US" sz="1800" dirty="0">
                          <a:effectLst/>
                        </a:rPr>
                        <a:t>11.10</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r>
                        <a:rPr lang="en-US" sz="1800" dirty="0">
                          <a:effectLst/>
                        </a:rPr>
                        <a:t>11.80</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r>
                        <a:rPr lang="en-US" sz="1800" dirty="0">
                          <a:effectLst/>
                        </a:rPr>
                        <a:t>12.50</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640814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pPr algn="r"/>
            <a:r>
              <a:rPr lang="en-US" sz="3200" dirty="0"/>
              <a:t>NYS </a:t>
            </a:r>
            <a:r>
              <a:rPr lang="en-US" sz="3200" dirty="0" smtClean="0"/>
              <a:t>Exempt Salary Levels</a:t>
            </a:r>
            <a:br>
              <a:rPr lang="en-US" sz="3200" dirty="0" smtClean="0"/>
            </a:br>
            <a:r>
              <a:rPr lang="en-US" sz="3200" dirty="0" smtClean="0"/>
              <a:t>Executive and Administrative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1424806"/>
              </p:ext>
            </p:extLst>
          </p:nvPr>
        </p:nvGraphicFramePr>
        <p:xfrm>
          <a:off x="228600" y="2209800"/>
          <a:ext cx="8229600" cy="2956560"/>
        </p:xfrm>
        <a:graphic>
          <a:graphicData uri="http://schemas.openxmlformats.org/drawingml/2006/table">
            <a:tbl>
              <a:tblPr firstRow="1" bandRow="1">
                <a:tableStyleId>{5C22544A-7EE6-4342-B048-85BDC9FD1C3A}</a:tableStyleId>
              </a:tblPr>
              <a:tblGrid>
                <a:gridCol w="1295400"/>
                <a:gridCol w="1447800"/>
                <a:gridCol w="1371600"/>
                <a:gridCol w="1371600"/>
                <a:gridCol w="1371600"/>
                <a:gridCol w="1371600"/>
              </a:tblGrid>
              <a:tr h="370840">
                <a:tc>
                  <a:txBody>
                    <a:bodyPr/>
                    <a:lstStyle/>
                    <a:p>
                      <a:pPr algn="ctr"/>
                      <a:r>
                        <a:rPr lang="en-US" dirty="0" smtClean="0"/>
                        <a:t>Date</a:t>
                      </a:r>
                      <a:endParaRPr lang="en-US" dirty="0"/>
                    </a:p>
                  </a:txBody>
                  <a:tcPr/>
                </a:tc>
                <a:tc>
                  <a:txBody>
                    <a:bodyPr/>
                    <a:lstStyle/>
                    <a:p>
                      <a:pPr algn="ctr"/>
                      <a:r>
                        <a:rPr lang="en-US" dirty="0" smtClean="0"/>
                        <a:t>Federal</a:t>
                      </a:r>
                    </a:p>
                    <a:p>
                      <a:pPr algn="ctr"/>
                      <a:r>
                        <a:rPr lang="en-US" dirty="0" smtClean="0"/>
                        <a:t>(Proposed)</a:t>
                      </a:r>
                      <a:endParaRPr lang="en-US" dirty="0"/>
                    </a:p>
                  </a:txBody>
                  <a:tcPr/>
                </a:tc>
                <a:tc>
                  <a:txBody>
                    <a:bodyPr/>
                    <a:lstStyle/>
                    <a:p>
                      <a:pPr algn="ctr"/>
                      <a:r>
                        <a:rPr lang="en-US" dirty="0" smtClean="0"/>
                        <a:t>Upstate Employers</a:t>
                      </a:r>
                      <a:endParaRPr lang="en-US" dirty="0"/>
                    </a:p>
                  </a:txBody>
                  <a:tcPr/>
                </a:tc>
                <a:tc>
                  <a:txBody>
                    <a:bodyPr/>
                    <a:lstStyle/>
                    <a:p>
                      <a:pPr algn="ctr"/>
                      <a:r>
                        <a:rPr lang="en-US" dirty="0" smtClean="0"/>
                        <a:t>Large NYC</a:t>
                      </a:r>
                      <a:r>
                        <a:rPr lang="en-US" baseline="0" dirty="0" smtClean="0"/>
                        <a:t> Employers</a:t>
                      </a:r>
                      <a:endParaRPr lang="en-US" dirty="0"/>
                    </a:p>
                  </a:txBody>
                  <a:tcPr/>
                </a:tc>
                <a:tc>
                  <a:txBody>
                    <a:bodyPr/>
                    <a:lstStyle/>
                    <a:p>
                      <a:pPr algn="ctr"/>
                      <a:r>
                        <a:rPr lang="en-US" dirty="0" smtClean="0"/>
                        <a:t>Small NYC Employers</a:t>
                      </a:r>
                      <a:endParaRPr lang="en-US" dirty="0"/>
                    </a:p>
                  </a:txBody>
                  <a:tcPr/>
                </a:tc>
                <a:tc>
                  <a:txBody>
                    <a:bodyPr/>
                    <a:lstStyle/>
                    <a:p>
                      <a:pPr algn="ctr"/>
                      <a:r>
                        <a:rPr lang="en-US" sz="1400" dirty="0" smtClean="0"/>
                        <a:t>Nassau, Suffolk, Westchester</a:t>
                      </a:r>
                      <a:endParaRPr lang="en-US" sz="1400" dirty="0"/>
                    </a:p>
                  </a:txBody>
                  <a:tcPr/>
                </a:tc>
              </a:tr>
              <a:tr h="370840">
                <a:tc>
                  <a:txBody>
                    <a:bodyPr/>
                    <a:lstStyle/>
                    <a:p>
                      <a:pPr algn="ctr"/>
                      <a:r>
                        <a:rPr lang="en-US" dirty="0" smtClean="0"/>
                        <a:t>12/31/16</a:t>
                      </a:r>
                      <a:endParaRPr lang="en-US" dirty="0"/>
                    </a:p>
                  </a:txBody>
                  <a:tcPr/>
                </a:tc>
                <a:tc>
                  <a:txBody>
                    <a:bodyPr/>
                    <a:lstStyle/>
                    <a:p>
                      <a:pPr algn="ctr"/>
                      <a:r>
                        <a:rPr lang="en-US" dirty="0" smtClean="0"/>
                        <a:t>$913</a:t>
                      </a:r>
                      <a:endParaRPr lang="en-US" dirty="0"/>
                    </a:p>
                  </a:txBody>
                  <a:tcPr/>
                </a:tc>
                <a:tc>
                  <a:txBody>
                    <a:bodyPr/>
                    <a:lstStyle/>
                    <a:p>
                      <a:pPr algn="ctr"/>
                      <a:r>
                        <a:rPr lang="en-US" dirty="0" smtClean="0"/>
                        <a:t>$727.50</a:t>
                      </a:r>
                      <a:endParaRPr lang="en-US" dirty="0"/>
                    </a:p>
                  </a:txBody>
                  <a:tcPr>
                    <a:solidFill>
                      <a:schemeClr val="tx2">
                        <a:lumMod val="60000"/>
                        <a:lumOff val="40000"/>
                      </a:schemeClr>
                    </a:solidFill>
                  </a:tcPr>
                </a:tc>
                <a:tc>
                  <a:txBody>
                    <a:bodyPr/>
                    <a:lstStyle/>
                    <a:p>
                      <a:pPr algn="ctr"/>
                      <a:r>
                        <a:rPr lang="en-US" dirty="0" smtClean="0"/>
                        <a:t>$825</a:t>
                      </a:r>
                      <a:endParaRPr lang="en-US" dirty="0"/>
                    </a:p>
                  </a:txBody>
                  <a:tcPr>
                    <a:solidFill>
                      <a:schemeClr val="tx2">
                        <a:lumMod val="60000"/>
                        <a:lumOff val="40000"/>
                      </a:schemeClr>
                    </a:solidFill>
                  </a:tcPr>
                </a:tc>
                <a:tc>
                  <a:txBody>
                    <a:bodyPr/>
                    <a:lstStyle/>
                    <a:p>
                      <a:pPr algn="ctr"/>
                      <a:r>
                        <a:rPr lang="en-US" dirty="0" smtClean="0"/>
                        <a:t>$787.50</a:t>
                      </a:r>
                      <a:endParaRPr lang="en-US" dirty="0"/>
                    </a:p>
                  </a:txBody>
                  <a:tcPr>
                    <a:solidFill>
                      <a:schemeClr val="tx2">
                        <a:lumMod val="60000"/>
                        <a:lumOff val="40000"/>
                      </a:schemeClr>
                    </a:solidFill>
                  </a:tcPr>
                </a:tc>
                <a:tc>
                  <a:txBody>
                    <a:bodyPr/>
                    <a:lstStyle/>
                    <a:p>
                      <a:pPr algn="ctr"/>
                      <a:r>
                        <a:rPr lang="en-US" dirty="0" smtClean="0"/>
                        <a:t>$750</a:t>
                      </a:r>
                      <a:endParaRPr lang="en-US" dirty="0"/>
                    </a:p>
                  </a:txBody>
                  <a:tcPr>
                    <a:solidFill>
                      <a:schemeClr val="tx2">
                        <a:lumMod val="60000"/>
                        <a:lumOff val="40000"/>
                      </a:schemeClr>
                    </a:solidFill>
                  </a:tcPr>
                </a:tc>
              </a:tr>
              <a:tr h="370840">
                <a:tc>
                  <a:txBody>
                    <a:bodyPr/>
                    <a:lstStyle/>
                    <a:p>
                      <a:pPr algn="ctr"/>
                      <a:r>
                        <a:rPr lang="en-US" dirty="0" smtClean="0"/>
                        <a:t>12/31/17</a:t>
                      </a:r>
                      <a:endParaRPr lang="en-US" dirty="0"/>
                    </a:p>
                  </a:txBody>
                  <a:tcPr/>
                </a:tc>
                <a:tc>
                  <a:txBody>
                    <a:bodyPr/>
                    <a:lstStyle/>
                    <a:p>
                      <a:pPr algn="ctr"/>
                      <a:r>
                        <a:rPr lang="en-US" dirty="0" smtClean="0"/>
                        <a:t>$913</a:t>
                      </a:r>
                      <a:endParaRPr lang="en-US" dirty="0"/>
                    </a:p>
                  </a:txBody>
                  <a:tcPr/>
                </a:tc>
                <a:tc>
                  <a:txBody>
                    <a:bodyPr/>
                    <a:lstStyle/>
                    <a:p>
                      <a:pPr algn="ctr"/>
                      <a:r>
                        <a:rPr lang="en-US" dirty="0" smtClean="0"/>
                        <a:t>$780</a:t>
                      </a:r>
                      <a:endParaRPr lang="en-US" dirty="0"/>
                    </a:p>
                  </a:txBody>
                  <a:tcPr/>
                </a:tc>
                <a:tc>
                  <a:txBody>
                    <a:bodyPr/>
                    <a:lstStyle/>
                    <a:p>
                      <a:pPr algn="ctr"/>
                      <a:r>
                        <a:rPr lang="en-US" dirty="0" smtClean="0">
                          <a:solidFill>
                            <a:srgbClr val="FF0000"/>
                          </a:solidFill>
                        </a:rPr>
                        <a:t>$975</a:t>
                      </a:r>
                      <a:endParaRPr lang="en-US" dirty="0">
                        <a:solidFill>
                          <a:srgbClr val="FF0000"/>
                        </a:solidFill>
                      </a:endParaRPr>
                    </a:p>
                  </a:txBody>
                  <a:tcPr/>
                </a:tc>
                <a:tc>
                  <a:txBody>
                    <a:bodyPr/>
                    <a:lstStyle/>
                    <a:p>
                      <a:pPr algn="ctr"/>
                      <a:r>
                        <a:rPr lang="en-US" dirty="0" smtClean="0"/>
                        <a:t>$900</a:t>
                      </a:r>
                      <a:endParaRPr lang="en-US" dirty="0"/>
                    </a:p>
                  </a:txBody>
                  <a:tcPr/>
                </a:tc>
                <a:tc>
                  <a:txBody>
                    <a:bodyPr/>
                    <a:lstStyle/>
                    <a:p>
                      <a:pPr algn="ctr"/>
                      <a:r>
                        <a:rPr lang="en-US" dirty="0" smtClean="0"/>
                        <a:t>$825</a:t>
                      </a:r>
                      <a:endParaRPr lang="en-US" dirty="0"/>
                    </a:p>
                  </a:txBody>
                  <a:tcPr/>
                </a:tc>
              </a:tr>
              <a:tr h="370840">
                <a:tc>
                  <a:txBody>
                    <a:bodyPr/>
                    <a:lstStyle/>
                    <a:p>
                      <a:pPr algn="ctr"/>
                      <a:r>
                        <a:rPr lang="en-US" dirty="0" smtClean="0"/>
                        <a:t>12/31/18</a:t>
                      </a:r>
                      <a:endParaRPr lang="en-US" dirty="0"/>
                    </a:p>
                  </a:txBody>
                  <a:tcPr/>
                </a:tc>
                <a:tc>
                  <a:txBody>
                    <a:bodyPr/>
                    <a:lstStyle/>
                    <a:p>
                      <a:pPr algn="ctr"/>
                      <a:r>
                        <a:rPr lang="en-US" dirty="0" smtClean="0"/>
                        <a:t>$913</a:t>
                      </a:r>
                      <a:endParaRPr lang="en-US" dirty="0"/>
                    </a:p>
                  </a:txBody>
                  <a:tcPr/>
                </a:tc>
                <a:tc>
                  <a:txBody>
                    <a:bodyPr/>
                    <a:lstStyle/>
                    <a:p>
                      <a:pPr algn="ctr"/>
                      <a:r>
                        <a:rPr lang="en-US" dirty="0" smtClean="0"/>
                        <a:t>$832</a:t>
                      </a:r>
                      <a:endParaRPr lang="en-US" dirty="0"/>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$1,012.50</a:t>
                      </a:r>
                      <a:endParaRPr lang="en-US" dirty="0">
                        <a:solidFill>
                          <a:srgbClr val="FF0000"/>
                        </a:solidFill>
                      </a:endParaRPr>
                    </a:p>
                  </a:txBody>
                  <a:tcPr/>
                </a:tc>
                <a:tc>
                  <a:txBody>
                    <a:bodyPr/>
                    <a:lstStyle/>
                    <a:p>
                      <a:pPr algn="ctr"/>
                      <a:r>
                        <a:rPr lang="en-US" dirty="0" smtClean="0"/>
                        <a:t>$900</a:t>
                      </a:r>
                      <a:endParaRPr lang="en-US" dirty="0"/>
                    </a:p>
                  </a:txBody>
                  <a:tcPr/>
                </a:tc>
              </a:tr>
              <a:tr h="370840">
                <a:tc>
                  <a:txBody>
                    <a:bodyPr/>
                    <a:lstStyle/>
                    <a:p>
                      <a:pPr algn="ctr"/>
                      <a:r>
                        <a:rPr lang="en-US" dirty="0" smtClean="0"/>
                        <a:t>12/31/19</a:t>
                      </a:r>
                      <a:endParaRPr lang="en-US" dirty="0"/>
                    </a:p>
                  </a:txBody>
                  <a:tcPr/>
                </a:tc>
                <a:tc>
                  <a:txBody>
                    <a:bodyPr/>
                    <a:lstStyle/>
                    <a:p>
                      <a:pPr algn="ctr"/>
                      <a:r>
                        <a:rPr lang="en-US" dirty="0" smtClean="0"/>
                        <a:t>$913</a:t>
                      </a:r>
                      <a:endParaRPr lang="en-US" dirty="0"/>
                    </a:p>
                  </a:txBody>
                  <a:tcPr/>
                </a:tc>
                <a:tc>
                  <a:txBody>
                    <a:bodyPr/>
                    <a:lstStyle/>
                    <a:p>
                      <a:pPr algn="ctr"/>
                      <a:r>
                        <a:rPr lang="en-US" dirty="0" smtClean="0"/>
                        <a:t>$885</a:t>
                      </a:r>
                      <a:endParaRPr lang="en-US" dirty="0"/>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$975</a:t>
                      </a:r>
                      <a:endParaRPr lang="en-US" dirty="0">
                        <a:solidFill>
                          <a:srgbClr val="FF0000"/>
                        </a:solidFill>
                      </a:endParaRPr>
                    </a:p>
                  </a:txBody>
                  <a:tcPr/>
                </a:tc>
              </a:tr>
              <a:tr h="370840">
                <a:tc>
                  <a:txBody>
                    <a:bodyPr/>
                    <a:lstStyle/>
                    <a:p>
                      <a:pPr algn="ctr"/>
                      <a:r>
                        <a:rPr lang="en-US" dirty="0" smtClean="0"/>
                        <a:t>12/31/20</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$937</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$1,050</a:t>
                      </a:r>
                      <a:endParaRPr lang="en-US" dirty="0">
                        <a:solidFill>
                          <a:srgbClr val="FF0000"/>
                        </a:solidFill>
                      </a:endParaRPr>
                    </a:p>
                  </a:txBody>
                  <a:tcPr/>
                </a:tc>
              </a:tr>
              <a:tr h="370840">
                <a:tc>
                  <a:txBody>
                    <a:bodyPr/>
                    <a:lstStyle/>
                    <a:p>
                      <a:pPr algn="ctr"/>
                      <a:r>
                        <a:rPr lang="en-US" dirty="0" smtClean="0"/>
                        <a:t>12/31/21</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$937</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c>
                  <a:txBody>
                    <a:bodyPr/>
                    <a:lstStyle/>
                    <a:p>
                      <a:pPr algn="ctr"/>
                      <a:r>
                        <a:rPr lang="en-US" dirty="0" smtClean="0">
                          <a:solidFill>
                            <a:srgbClr val="FF0000"/>
                          </a:solidFill>
                        </a:rPr>
                        <a:t>$1,125</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169874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Paid Family Leave</a:t>
            </a:r>
            <a:r>
              <a:rPr lang="en-US" dirty="0"/>
              <a:t>	</a:t>
            </a:r>
          </a:p>
        </p:txBody>
      </p:sp>
      <p:sp>
        <p:nvSpPr>
          <p:cNvPr id="3" name="Content Placeholder 2"/>
          <p:cNvSpPr>
            <a:spLocks noGrp="1"/>
          </p:cNvSpPr>
          <p:nvPr>
            <p:ph idx="1"/>
          </p:nvPr>
        </p:nvSpPr>
        <p:spPr>
          <a:xfrm>
            <a:off x="228600" y="1798637"/>
            <a:ext cx="8229600" cy="4525963"/>
          </a:xfrm>
        </p:spPr>
        <p:txBody>
          <a:bodyPr>
            <a:normAutofit fontScale="77500" lnSpcReduction="20000"/>
          </a:bodyPr>
          <a:lstStyle/>
          <a:p>
            <a:pPr marL="0" indent="0">
              <a:buNone/>
            </a:pPr>
            <a:endParaRPr lang="en-US" b="1" i="1" u="sng" dirty="0" smtClean="0"/>
          </a:p>
          <a:p>
            <a:pPr lvl="0"/>
            <a:r>
              <a:rPr lang="en-US" dirty="0"/>
              <a:t>The act applies to all private sector employers of </a:t>
            </a:r>
            <a:r>
              <a:rPr lang="en-US" u="sng" dirty="0"/>
              <a:t>one or more employees;</a:t>
            </a:r>
          </a:p>
          <a:p>
            <a:pPr lvl="0"/>
            <a:r>
              <a:rPr lang="en-US" dirty="0"/>
              <a:t>Leave may be taken to participate in providing care, including physical or psychological care for a family member, to bond with the employee’s child  during the first twelve months after the child’s birth, or the first twelve months after the placement of the child for adoption or foster care; or for a qualified military exigency as defined by the FMLA;</a:t>
            </a:r>
          </a:p>
          <a:p>
            <a:pPr lvl="0"/>
            <a:r>
              <a:rPr lang="en-US" dirty="0"/>
              <a:t>Family member is defined as child, parent, grandparent, grandchild, spouse, or domestic partner;</a:t>
            </a:r>
          </a:p>
          <a:p>
            <a:pPr marL="0" indent="0">
              <a:buNone/>
            </a:pPr>
            <a:endParaRPr lang="en-US" dirty="0"/>
          </a:p>
        </p:txBody>
      </p:sp>
    </p:spTree>
    <p:extLst>
      <p:ext uri="{BB962C8B-B14F-4D97-AF65-F5344CB8AC3E}">
        <p14:creationId xmlns:p14="http://schemas.microsoft.com/office/powerpoint/2010/main" val="312443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TT 5.11.15 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5029</TotalTime>
  <Words>930</Words>
  <Application>Microsoft Office PowerPoint</Application>
  <PresentationFormat>On-screen Show (4:3)</PresentationFormat>
  <Paragraphs>203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MATT 5.11.15 Power Point Template</vt:lpstr>
      <vt:lpstr>Bethlehem Chamber of Commerce 2017 HR/Legislative Update</vt:lpstr>
      <vt:lpstr>Recent Developments </vt:lpstr>
      <vt:lpstr>What’s NYC Up To? </vt:lpstr>
      <vt:lpstr>What’s New? </vt:lpstr>
      <vt:lpstr>What’s New? </vt:lpstr>
      <vt:lpstr>What’s New? </vt:lpstr>
      <vt:lpstr>Minimum Wage </vt:lpstr>
      <vt:lpstr>NYS Exempt Salary Levels Executive and Administrative</vt:lpstr>
      <vt:lpstr>Paid Family Leave </vt:lpstr>
      <vt:lpstr>Paid Family Leave </vt:lpstr>
      <vt:lpstr>Paid Family Leave </vt:lpstr>
      <vt:lpstr>Paid Family Leave </vt:lpstr>
      <vt:lpstr>Paid Family Leave </vt:lpstr>
      <vt:lpstr>Paid Family Leave </vt:lpstr>
      <vt:lpstr>What’s Next? </vt:lpstr>
      <vt:lpstr>Center for Human Resources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HR Legislative Briefing</dc:title>
  <dc:creator>Frank Kerbein</dc:creator>
  <cp:lastModifiedBy>JKilcoyne</cp:lastModifiedBy>
  <cp:revision>114</cp:revision>
  <cp:lastPrinted>2017-02-14T19:24:21Z</cp:lastPrinted>
  <dcterms:created xsi:type="dcterms:W3CDTF">2015-09-29T13:02:56Z</dcterms:created>
  <dcterms:modified xsi:type="dcterms:W3CDTF">2017-02-16T20:15:19Z</dcterms:modified>
</cp:coreProperties>
</file>